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1" r:id="rId3"/>
    <p:sldId id="258" r:id="rId4"/>
    <p:sldId id="257" r:id="rId5"/>
    <p:sldId id="260" r:id="rId6"/>
    <p:sldId id="259" r:id="rId7"/>
  </p:sldIdLst>
  <p:sldSz cx="18288000" cy="10287000"/>
  <p:notesSz cx="6858000" cy="9144000"/>
  <p:embeddedFontLst>
    <p:embeddedFont>
      <p:font typeface="Eastman Grotesque Bold" panose="020F0502020204030204" pitchFamily="34" charset="0"/>
      <p:regular r:id="rId8"/>
      <p:bold r:id="rId9"/>
      <p:italic r:id="rId10"/>
      <p:boldItalic r:id="rId11"/>
    </p:embeddedFont>
    <p:embeddedFont>
      <p:font typeface="Glacial Indifference" pitchFamily="2" charset="0"/>
      <p:regular r:id="rId12"/>
    </p:embeddedFont>
    <p:embeddedFont>
      <p:font typeface="Glacial Indifference Bold" pitchFamily="2" charset="0"/>
      <p:regular r:id="rId13"/>
      <p:bold r:id="rId14"/>
    </p:embeddedFont>
    <p:embeddedFont>
      <p:font typeface="Intro Rust" panose="020F0502020204030204" pitchFamily="34" charset="0"/>
      <p:regular r:id="rId15"/>
      <p:bold r:id="rId16"/>
      <p:italic r:id="rId17"/>
      <p:boldItalic r:id="rId18"/>
    </p:embeddedFont>
    <p:embeddedFont>
      <p:font typeface="Poppins" pitchFamily="2" charset="77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92" autoAdjust="0"/>
    <p:restoredTop sz="94707" autoAdjust="0"/>
  </p:normalViewPr>
  <p:slideViewPr>
    <p:cSldViewPr>
      <p:cViewPr>
        <p:scale>
          <a:sx n="111" d="100"/>
          <a:sy n="111" d="100"/>
        </p:scale>
        <p:origin x="144" y="20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presProps" Target="presProp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font" Target="fonts/font1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AFAFA">
                <a:alpha val="100000"/>
              </a:srgbClr>
            </a:gs>
            <a:gs pos="100000">
              <a:srgbClr val="EAFCFF">
                <a:alpha val="100000"/>
              </a:srgbClr>
            </a:gs>
          </a:gsLst>
          <a:lin ang="189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RA Midyear Convention (3)" descr="PRA Midyear Convention (3)">
            <a:hlinkClick r:id="" action="ppaction://media"/>
            <a:extLst>
              <a:ext uri="{FF2B5EF4-FFF2-40B4-BE49-F238E27FC236}">
                <a16:creationId xmlns:a16="http://schemas.microsoft.com/office/drawing/2014/main" id="{14F8C957-B67A-9D8A-AC51-4D254EC201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5078"/>
          <a:stretch/>
        </p:blipFill>
        <p:spPr>
          <a:xfrm>
            <a:off x="-19878" y="0"/>
            <a:ext cx="18516600" cy="10325100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1637771" y="3432823"/>
            <a:ext cx="3421354" cy="3421354"/>
          </a:xfrm>
          <a:custGeom>
            <a:avLst/>
            <a:gdLst/>
            <a:ahLst/>
            <a:cxnLst/>
            <a:rect l="l" t="t" r="r" b="b"/>
            <a:pathLst>
              <a:path w="3421354" h="3421354">
                <a:moveTo>
                  <a:pt x="0" y="0"/>
                </a:moveTo>
                <a:lnTo>
                  <a:pt x="3421354" y="0"/>
                </a:lnTo>
                <a:lnTo>
                  <a:pt x="3421354" y="3421355"/>
                </a:lnTo>
                <a:lnTo>
                  <a:pt x="0" y="34213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610600" y="3014543"/>
            <a:ext cx="6783431" cy="1506676"/>
          </a:xfrm>
          <a:custGeom>
            <a:avLst/>
            <a:gdLst/>
            <a:ahLst/>
            <a:cxnLst/>
            <a:rect l="l" t="t" r="r" b="b"/>
            <a:pathLst>
              <a:path w="6783431" h="1506676">
                <a:moveTo>
                  <a:pt x="0" y="0"/>
                </a:moveTo>
                <a:lnTo>
                  <a:pt x="6783431" y="0"/>
                </a:lnTo>
                <a:lnTo>
                  <a:pt x="6783431" y="1506675"/>
                </a:lnTo>
                <a:lnTo>
                  <a:pt x="0" y="15066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15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5099969" y="4622409"/>
            <a:ext cx="8443839" cy="2823642"/>
          </a:xfrm>
          <a:custGeom>
            <a:avLst/>
            <a:gdLst/>
            <a:ahLst/>
            <a:cxnLst/>
            <a:rect l="l" t="t" r="r" b="b"/>
            <a:pathLst>
              <a:path w="8443839" h="2823642">
                <a:moveTo>
                  <a:pt x="0" y="0"/>
                </a:moveTo>
                <a:lnTo>
                  <a:pt x="8443839" y="0"/>
                </a:lnTo>
                <a:lnTo>
                  <a:pt x="8443839" y="2823642"/>
                </a:lnTo>
                <a:lnTo>
                  <a:pt x="0" y="28236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3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6096000" y="1175666"/>
            <a:ext cx="6407775" cy="1377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01"/>
              </a:lnSpc>
            </a:pPr>
            <a:r>
              <a:rPr lang="en-US" sz="4286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PRA Midyear Convention </a:t>
            </a:r>
          </a:p>
          <a:p>
            <a:pPr algn="ctr">
              <a:lnSpc>
                <a:spcPts val="5401"/>
              </a:lnSpc>
            </a:pPr>
            <a:r>
              <a:rPr lang="en-US" sz="4286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October 16 - 18, 2025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285009" y="583069"/>
            <a:ext cx="11906825" cy="661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1"/>
              </a:lnSpc>
            </a:pPr>
            <a:r>
              <a:rPr lang="en-US" sz="4686" b="1" dirty="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PHILIPPINE RHEUMATOLOGY ASSOCIATION</a:t>
            </a:r>
          </a:p>
        </p:txBody>
      </p:sp>
      <p:sp>
        <p:nvSpPr>
          <p:cNvPr id="12" name="Freeform 12"/>
          <p:cNvSpPr/>
          <p:nvPr/>
        </p:nvSpPr>
        <p:spPr>
          <a:xfrm>
            <a:off x="13016241" y="4639143"/>
            <a:ext cx="3004023" cy="2482839"/>
          </a:xfrm>
          <a:custGeom>
            <a:avLst/>
            <a:gdLst/>
            <a:ahLst/>
            <a:cxnLst/>
            <a:rect l="l" t="t" r="r" b="b"/>
            <a:pathLst>
              <a:path w="3004023" h="2482839">
                <a:moveTo>
                  <a:pt x="0" y="0"/>
                </a:moveTo>
                <a:lnTo>
                  <a:pt x="3004023" y="0"/>
                </a:lnTo>
                <a:lnTo>
                  <a:pt x="3004023" y="2482839"/>
                </a:lnTo>
                <a:lnTo>
                  <a:pt x="0" y="24828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06862" t="-284096" r="-4950" b="-30793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5286835" y="3152071"/>
            <a:ext cx="3399965" cy="1534229"/>
          </a:xfrm>
          <a:custGeom>
            <a:avLst/>
            <a:gdLst/>
            <a:ahLst/>
            <a:cxnLst/>
            <a:rect l="l" t="t" r="r" b="b"/>
            <a:pathLst>
              <a:path w="3399965" h="1534229">
                <a:moveTo>
                  <a:pt x="0" y="0"/>
                </a:moveTo>
                <a:lnTo>
                  <a:pt x="3399965" y="0"/>
                </a:lnTo>
                <a:lnTo>
                  <a:pt x="3399965" y="1534228"/>
                </a:lnTo>
                <a:lnTo>
                  <a:pt x="0" y="15342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81000"/>
            </a:blip>
            <a:stretch>
              <a:fillRect l="-10389" t="-263520" r="-177711" b="-523221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AFAFA">
                <a:alpha val="100000"/>
              </a:srgbClr>
            </a:gs>
            <a:gs pos="100000">
              <a:srgbClr val="EAFCFF">
                <a:alpha val="100000"/>
              </a:srgbClr>
            </a:gs>
          </a:gsLst>
          <a:lin ang="189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RA Midyear Convention (3)" descr="PRA Midyear Convention (3)">
            <a:hlinkClick r:id="" action="ppaction://media"/>
            <a:extLst>
              <a:ext uri="{FF2B5EF4-FFF2-40B4-BE49-F238E27FC236}">
                <a16:creationId xmlns:a16="http://schemas.microsoft.com/office/drawing/2014/main" id="{14F8C957-B67A-9D8A-AC51-4D254EC201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5078"/>
          <a:stretch/>
        </p:blipFill>
        <p:spPr>
          <a:xfrm>
            <a:off x="-19878" y="0"/>
            <a:ext cx="18516600" cy="10325100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1637771" y="3432823"/>
            <a:ext cx="3421354" cy="3421354"/>
          </a:xfrm>
          <a:custGeom>
            <a:avLst/>
            <a:gdLst/>
            <a:ahLst/>
            <a:cxnLst/>
            <a:rect l="l" t="t" r="r" b="b"/>
            <a:pathLst>
              <a:path w="3421354" h="3421354">
                <a:moveTo>
                  <a:pt x="0" y="0"/>
                </a:moveTo>
                <a:lnTo>
                  <a:pt x="3421354" y="0"/>
                </a:lnTo>
                <a:lnTo>
                  <a:pt x="3421354" y="3421355"/>
                </a:lnTo>
                <a:lnTo>
                  <a:pt x="0" y="34213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610600" y="3014543"/>
            <a:ext cx="6783431" cy="1506676"/>
          </a:xfrm>
          <a:custGeom>
            <a:avLst/>
            <a:gdLst/>
            <a:ahLst/>
            <a:cxnLst/>
            <a:rect l="l" t="t" r="r" b="b"/>
            <a:pathLst>
              <a:path w="6783431" h="1506676">
                <a:moveTo>
                  <a:pt x="0" y="0"/>
                </a:moveTo>
                <a:lnTo>
                  <a:pt x="6783431" y="0"/>
                </a:lnTo>
                <a:lnTo>
                  <a:pt x="6783431" y="1506675"/>
                </a:lnTo>
                <a:lnTo>
                  <a:pt x="0" y="15066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15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5099969" y="4622409"/>
            <a:ext cx="8443839" cy="2823642"/>
          </a:xfrm>
          <a:custGeom>
            <a:avLst/>
            <a:gdLst/>
            <a:ahLst/>
            <a:cxnLst/>
            <a:rect l="l" t="t" r="r" b="b"/>
            <a:pathLst>
              <a:path w="8443839" h="2823642">
                <a:moveTo>
                  <a:pt x="0" y="0"/>
                </a:moveTo>
                <a:lnTo>
                  <a:pt x="8443839" y="0"/>
                </a:lnTo>
                <a:lnTo>
                  <a:pt x="8443839" y="2823642"/>
                </a:lnTo>
                <a:lnTo>
                  <a:pt x="0" y="28236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3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6096000" y="1175666"/>
            <a:ext cx="6407775" cy="1377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01"/>
              </a:lnSpc>
            </a:pPr>
            <a:r>
              <a:rPr lang="en-US" sz="4286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PRA Midyear Convention </a:t>
            </a:r>
          </a:p>
          <a:p>
            <a:pPr algn="ctr">
              <a:lnSpc>
                <a:spcPts val="5401"/>
              </a:lnSpc>
            </a:pPr>
            <a:r>
              <a:rPr lang="en-US" sz="4286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October 16 - 18, 2025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285009" y="583069"/>
            <a:ext cx="11906825" cy="661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61"/>
              </a:lnSpc>
            </a:pPr>
            <a:r>
              <a:rPr lang="en-US" sz="4686" b="1" dirty="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PHILIPPINE RHEUMATOLOGY ASSOCIATION</a:t>
            </a:r>
          </a:p>
        </p:txBody>
      </p:sp>
      <p:sp>
        <p:nvSpPr>
          <p:cNvPr id="12" name="Freeform 12"/>
          <p:cNvSpPr/>
          <p:nvPr/>
        </p:nvSpPr>
        <p:spPr>
          <a:xfrm>
            <a:off x="13016241" y="4639143"/>
            <a:ext cx="3004023" cy="2482839"/>
          </a:xfrm>
          <a:custGeom>
            <a:avLst/>
            <a:gdLst/>
            <a:ahLst/>
            <a:cxnLst/>
            <a:rect l="l" t="t" r="r" b="b"/>
            <a:pathLst>
              <a:path w="3004023" h="2482839">
                <a:moveTo>
                  <a:pt x="0" y="0"/>
                </a:moveTo>
                <a:lnTo>
                  <a:pt x="3004023" y="0"/>
                </a:lnTo>
                <a:lnTo>
                  <a:pt x="3004023" y="2482839"/>
                </a:lnTo>
                <a:lnTo>
                  <a:pt x="0" y="24828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06862" t="-284096" r="-4950" b="-30793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5286835" y="3152071"/>
            <a:ext cx="3399965" cy="1534229"/>
          </a:xfrm>
          <a:custGeom>
            <a:avLst/>
            <a:gdLst/>
            <a:ahLst/>
            <a:cxnLst/>
            <a:rect l="l" t="t" r="r" b="b"/>
            <a:pathLst>
              <a:path w="3399965" h="1534229">
                <a:moveTo>
                  <a:pt x="0" y="0"/>
                </a:moveTo>
                <a:lnTo>
                  <a:pt x="3399965" y="0"/>
                </a:lnTo>
                <a:lnTo>
                  <a:pt x="3399965" y="1534228"/>
                </a:lnTo>
                <a:lnTo>
                  <a:pt x="0" y="15342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81000"/>
            </a:blip>
            <a:stretch>
              <a:fillRect l="-10389" t="-263520" r="-177711" b="-523221"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8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F3B8661-3076-B338-F83A-DCE847943C72}"/>
              </a:ext>
            </a:extLst>
          </p:cNvPr>
          <p:cNvGrpSpPr/>
          <p:nvPr/>
        </p:nvGrpSpPr>
        <p:grpSpPr>
          <a:xfrm>
            <a:off x="-5257800" y="-6438900"/>
            <a:ext cx="22385645" cy="19068299"/>
            <a:chOff x="-5486400" y="-10480559"/>
            <a:chExt cx="22385645" cy="19068299"/>
          </a:xfrm>
        </p:grpSpPr>
        <p:sp>
          <p:nvSpPr>
            <p:cNvPr id="2" name="Freeform 2"/>
            <p:cNvSpPr/>
            <p:nvPr/>
          </p:nvSpPr>
          <p:spPr>
            <a:xfrm>
              <a:off x="-5486400" y="-3434657"/>
              <a:ext cx="12922676" cy="8421277"/>
            </a:xfrm>
            <a:custGeom>
              <a:avLst/>
              <a:gdLst/>
              <a:ahLst/>
              <a:cxnLst/>
              <a:rect l="l" t="t" r="r" b="b"/>
              <a:pathLst>
                <a:path w="12922676" h="8421277">
                  <a:moveTo>
                    <a:pt x="0" y="0"/>
                  </a:moveTo>
                  <a:lnTo>
                    <a:pt x="12922676" y="0"/>
                  </a:lnTo>
                  <a:lnTo>
                    <a:pt x="12922676" y="8421277"/>
                  </a:lnTo>
                  <a:lnTo>
                    <a:pt x="0" y="84212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4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" name="Freeform 3"/>
            <p:cNvSpPr/>
            <p:nvPr/>
          </p:nvSpPr>
          <p:spPr>
            <a:xfrm rot="3007986">
              <a:off x="-290064" y="-8601568"/>
              <a:ext cx="19068299" cy="15310318"/>
            </a:xfrm>
            <a:custGeom>
              <a:avLst/>
              <a:gdLst/>
              <a:ahLst/>
              <a:cxnLst/>
              <a:rect l="l" t="t" r="r" b="b"/>
              <a:pathLst>
                <a:path w="19068299" h="15310318">
                  <a:moveTo>
                    <a:pt x="0" y="0"/>
                  </a:moveTo>
                  <a:lnTo>
                    <a:pt x="19068300" y="0"/>
                  </a:lnTo>
                  <a:lnTo>
                    <a:pt x="19068300" y="15310318"/>
                  </a:lnTo>
                  <a:lnTo>
                    <a:pt x="0" y="153103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0000"/>
              </a:blip>
              <a:stretch>
                <a:fillRect l="-18092" r="-180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151411" y="7524450"/>
            <a:ext cx="2500810" cy="2542585"/>
          </a:xfrm>
          <a:custGeom>
            <a:avLst/>
            <a:gdLst/>
            <a:ahLst/>
            <a:cxnLst/>
            <a:rect l="l" t="t" r="r" b="b"/>
            <a:pathLst>
              <a:path w="3421354" h="3421354">
                <a:moveTo>
                  <a:pt x="0" y="0"/>
                </a:moveTo>
                <a:lnTo>
                  <a:pt x="3421354" y="0"/>
                </a:lnTo>
                <a:lnTo>
                  <a:pt x="3421354" y="3421355"/>
                </a:lnTo>
                <a:lnTo>
                  <a:pt x="0" y="34213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B58A01AF-7A88-A860-8363-507BAA29AB39}"/>
              </a:ext>
            </a:extLst>
          </p:cNvPr>
          <p:cNvSpPr txBox="1"/>
          <p:nvPr/>
        </p:nvSpPr>
        <p:spPr>
          <a:xfrm>
            <a:off x="0" y="3952791"/>
            <a:ext cx="18288000" cy="1504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341"/>
              </a:lnSpc>
            </a:pPr>
            <a:r>
              <a:rPr lang="en-US" sz="9493" b="1" dirty="0">
                <a:latin typeface="Intro Rust"/>
                <a:ea typeface="Intro Rust"/>
                <a:cs typeface="Intro Rust"/>
                <a:sym typeface="Intro Rust"/>
              </a:rPr>
              <a:t>PRESENTATION TITLE</a:t>
            </a:r>
          </a:p>
        </p:txBody>
      </p:sp>
      <p:sp>
        <p:nvSpPr>
          <p:cNvPr id="18" name="TextBox 24">
            <a:extLst>
              <a:ext uri="{FF2B5EF4-FFF2-40B4-BE49-F238E27FC236}">
                <a16:creationId xmlns:a16="http://schemas.microsoft.com/office/drawing/2014/main" id="{D621E490-B84E-940A-2062-ABCF59045153}"/>
              </a:ext>
            </a:extLst>
          </p:cNvPr>
          <p:cNvSpPr txBox="1"/>
          <p:nvPr/>
        </p:nvSpPr>
        <p:spPr>
          <a:xfrm>
            <a:off x="699674" y="5315521"/>
            <a:ext cx="16888647" cy="9391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543"/>
              </a:lnSpc>
            </a:pPr>
            <a:r>
              <a:rPr lang="en-US" sz="5802" b="1" dirty="0">
                <a:latin typeface="Intro Rust"/>
                <a:ea typeface="Intro Rust"/>
                <a:cs typeface="Intro Rust"/>
                <a:sym typeface="Intro Rust"/>
              </a:rPr>
              <a:t>SUB-HEADER TITLE HERE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C051020-8038-76A4-0DB8-493F8CA88C55}"/>
              </a:ext>
            </a:extLst>
          </p:cNvPr>
          <p:cNvGrpSpPr/>
          <p:nvPr/>
        </p:nvGrpSpPr>
        <p:grpSpPr>
          <a:xfrm>
            <a:off x="13182600" y="8343900"/>
            <a:ext cx="5557594" cy="1723135"/>
            <a:chOff x="13100262" y="8373366"/>
            <a:chExt cx="5944732" cy="1769869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FEC5352-D3CF-D30B-FA77-533E776F86BE}"/>
                </a:ext>
              </a:extLst>
            </p:cNvPr>
            <p:cNvSpPr/>
            <p:nvPr/>
          </p:nvSpPr>
          <p:spPr>
            <a:xfrm>
              <a:off x="14040188" y="9115381"/>
              <a:ext cx="3972189" cy="806914"/>
            </a:xfrm>
            <a:custGeom>
              <a:avLst/>
              <a:gdLst/>
              <a:ahLst/>
              <a:cxnLst/>
              <a:rect l="l" t="t" r="r" b="b"/>
              <a:pathLst>
                <a:path w="3972189" h="806914">
                  <a:moveTo>
                    <a:pt x="0" y="0"/>
                  </a:moveTo>
                  <a:lnTo>
                    <a:pt x="3972189" y="0"/>
                  </a:lnTo>
                  <a:lnTo>
                    <a:pt x="3972189" y="806915"/>
                  </a:lnTo>
                  <a:lnTo>
                    <a:pt x="0" y="8069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84096" r="-1216" b="-30793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8D68B8B-6351-1D5E-48A2-763BDABB9E69}"/>
                </a:ext>
              </a:extLst>
            </p:cNvPr>
            <p:cNvSpPr/>
            <p:nvPr/>
          </p:nvSpPr>
          <p:spPr>
            <a:xfrm>
              <a:off x="13893397" y="8373366"/>
              <a:ext cx="4522247" cy="734811"/>
            </a:xfrm>
            <a:custGeom>
              <a:avLst/>
              <a:gdLst/>
              <a:ahLst/>
              <a:cxnLst/>
              <a:rect l="l" t="t" r="r" b="b"/>
              <a:pathLst>
                <a:path w="4522247" h="734811">
                  <a:moveTo>
                    <a:pt x="0" y="0"/>
                  </a:moveTo>
                  <a:lnTo>
                    <a:pt x="4522247" y="0"/>
                  </a:lnTo>
                  <a:lnTo>
                    <a:pt x="4522247" y="734811"/>
                  </a:lnTo>
                  <a:lnTo>
                    <a:pt x="0" y="7348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81000"/>
              </a:blip>
              <a:stretch>
                <a:fillRect l="-3741" t="-263520" b="-52322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C1F61058-FAA4-1C9B-0F67-CA6947610A3A}"/>
                </a:ext>
              </a:extLst>
            </p:cNvPr>
            <p:cNvSpPr txBox="1"/>
            <p:nvPr/>
          </p:nvSpPr>
          <p:spPr>
            <a:xfrm>
              <a:off x="13100262" y="9941332"/>
              <a:ext cx="5944732" cy="201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2"/>
                </a:lnSpc>
              </a:pPr>
              <a:r>
                <a:rPr lang="en-US" sz="1391" dirty="0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PRA Midyear Convention | October 16 - 18, 2025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0202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AE7AA2D-FB53-4A49-CE4D-DE9BCD6D7252}"/>
              </a:ext>
            </a:extLst>
          </p:cNvPr>
          <p:cNvGrpSpPr/>
          <p:nvPr/>
        </p:nvGrpSpPr>
        <p:grpSpPr>
          <a:xfrm>
            <a:off x="-3858617" y="-7541258"/>
            <a:ext cx="20407813" cy="14666161"/>
            <a:chOff x="-3858617" y="-7541258"/>
            <a:chExt cx="20407813" cy="14666161"/>
          </a:xfrm>
        </p:grpSpPr>
        <p:sp>
          <p:nvSpPr>
            <p:cNvPr id="2" name="Freeform 2"/>
            <p:cNvSpPr/>
            <p:nvPr/>
          </p:nvSpPr>
          <p:spPr>
            <a:xfrm>
              <a:off x="-3858617" y="-4421292"/>
              <a:ext cx="13569183" cy="8842584"/>
            </a:xfrm>
            <a:custGeom>
              <a:avLst/>
              <a:gdLst/>
              <a:ahLst/>
              <a:cxnLst/>
              <a:rect l="l" t="t" r="r" b="b"/>
              <a:pathLst>
                <a:path w="13569183" h="8842584">
                  <a:moveTo>
                    <a:pt x="0" y="0"/>
                  </a:moveTo>
                  <a:lnTo>
                    <a:pt x="13569183" y="0"/>
                  </a:lnTo>
                  <a:lnTo>
                    <a:pt x="13569183" y="8842584"/>
                  </a:lnTo>
                  <a:lnTo>
                    <a:pt x="0" y="8842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4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" name="Freeform 3"/>
            <p:cNvSpPr/>
            <p:nvPr/>
          </p:nvSpPr>
          <p:spPr>
            <a:xfrm rot="2825351">
              <a:off x="3328239" y="-6096054"/>
              <a:ext cx="14666161" cy="11775753"/>
            </a:xfrm>
            <a:custGeom>
              <a:avLst/>
              <a:gdLst/>
              <a:ahLst/>
              <a:cxnLst/>
              <a:rect l="l" t="t" r="r" b="b"/>
              <a:pathLst>
                <a:path w="14666161" h="11775753">
                  <a:moveTo>
                    <a:pt x="0" y="0"/>
                  </a:moveTo>
                  <a:lnTo>
                    <a:pt x="14666161" y="0"/>
                  </a:lnTo>
                  <a:lnTo>
                    <a:pt x="14666161" y="11775753"/>
                  </a:lnTo>
                  <a:lnTo>
                    <a:pt x="0" y="11775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0000"/>
              </a:blip>
              <a:stretch>
                <a:fillRect l="-18092" r="-1809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340178" y="191550"/>
              <a:ext cx="1641022" cy="1641022"/>
            </a:xfrm>
            <a:custGeom>
              <a:avLst/>
              <a:gdLst/>
              <a:ahLst/>
              <a:cxnLst/>
              <a:rect l="l" t="t" r="r" b="b"/>
              <a:pathLst>
                <a:path w="2585796" h="2585796">
                  <a:moveTo>
                    <a:pt x="0" y="0"/>
                  </a:moveTo>
                  <a:lnTo>
                    <a:pt x="2585797" y="0"/>
                  </a:lnTo>
                  <a:lnTo>
                    <a:pt x="2585797" y="2585796"/>
                  </a:lnTo>
                  <a:lnTo>
                    <a:pt x="0" y="2585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E8F5A6D-B9B5-FB79-0CFF-93A6B4FDDE4F}"/>
              </a:ext>
            </a:extLst>
          </p:cNvPr>
          <p:cNvGrpSpPr/>
          <p:nvPr/>
        </p:nvGrpSpPr>
        <p:grpSpPr>
          <a:xfrm>
            <a:off x="13335000" y="8414282"/>
            <a:ext cx="5557594" cy="1723135"/>
            <a:chOff x="13100262" y="8373366"/>
            <a:chExt cx="5944732" cy="1769869"/>
          </a:xfrm>
        </p:grpSpPr>
        <p:sp>
          <p:nvSpPr>
            <p:cNvPr id="5" name="Freeform 5"/>
            <p:cNvSpPr/>
            <p:nvPr/>
          </p:nvSpPr>
          <p:spPr>
            <a:xfrm>
              <a:off x="14040188" y="9115381"/>
              <a:ext cx="3972189" cy="806914"/>
            </a:xfrm>
            <a:custGeom>
              <a:avLst/>
              <a:gdLst/>
              <a:ahLst/>
              <a:cxnLst/>
              <a:rect l="l" t="t" r="r" b="b"/>
              <a:pathLst>
                <a:path w="3972189" h="806914">
                  <a:moveTo>
                    <a:pt x="0" y="0"/>
                  </a:moveTo>
                  <a:lnTo>
                    <a:pt x="3972189" y="0"/>
                  </a:lnTo>
                  <a:lnTo>
                    <a:pt x="3972189" y="806915"/>
                  </a:lnTo>
                  <a:lnTo>
                    <a:pt x="0" y="8069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84096" r="-1216" b="-30793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13893397" y="8373366"/>
              <a:ext cx="4522247" cy="734811"/>
            </a:xfrm>
            <a:custGeom>
              <a:avLst/>
              <a:gdLst/>
              <a:ahLst/>
              <a:cxnLst/>
              <a:rect l="l" t="t" r="r" b="b"/>
              <a:pathLst>
                <a:path w="4522247" h="734811">
                  <a:moveTo>
                    <a:pt x="0" y="0"/>
                  </a:moveTo>
                  <a:lnTo>
                    <a:pt x="4522247" y="0"/>
                  </a:lnTo>
                  <a:lnTo>
                    <a:pt x="4522247" y="734811"/>
                  </a:lnTo>
                  <a:lnTo>
                    <a:pt x="0" y="7348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81000"/>
              </a:blip>
              <a:stretch>
                <a:fillRect l="-3741" t="-263520" b="-52322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3100262" y="9941332"/>
              <a:ext cx="5944732" cy="201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2"/>
                </a:lnSpc>
              </a:pPr>
              <a:r>
                <a:rPr lang="en-US" sz="139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PRA Midyear Convention | October 16 - 18, 2025</a:t>
              </a:r>
            </a:p>
          </p:txBody>
        </p:sp>
      </p:grpSp>
      <p:sp>
        <p:nvSpPr>
          <p:cNvPr id="17" name="TextBox 26">
            <a:extLst>
              <a:ext uri="{FF2B5EF4-FFF2-40B4-BE49-F238E27FC236}">
                <a16:creationId xmlns:a16="http://schemas.microsoft.com/office/drawing/2014/main" id="{85655A35-AA09-6217-C0A2-86376A23D011}"/>
              </a:ext>
            </a:extLst>
          </p:cNvPr>
          <p:cNvSpPr txBox="1"/>
          <p:nvPr/>
        </p:nvSpPr>
        <p:spPr>
          <a:xfrm>
            <a:off x="3941955" y="2197893"/>
            <a:ext cx="10643021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latin typeface="Eastman Grotesque Bold"/>
                <a:ea typeface="Eastman Grotesque Bold"/>
                <a:cs typeface="Eastman Grotesque Bold"/>
                <a:sym typeface="Eastman Grotesque Bold"/>
              </a:rPr>
              <a:t>Header Text</a:t>
            </a:r>
          </a:p>
        </p:txBody>
      </p:sp>
      <p:sp>
        <p:nvSpPr>
          <p:cNvPr id="18" name="TextBox 25">
            <a:extLst>
              <a:ext uri="{FF2B5EF4-FFF2-40B4-BE49-F238E27FC236}">
                <a16:creationId xmlns:a16="http://schemas.microsoft.com/office/drawing/2014/main" id="{3EABCD9D-E66E-1E27-C9B6-037B46994080}"/>
              </a:ext>
            </a:extLst>
          </p:cNvPr>
          <p:cNvSpPr txBox="1"/>
          <p:nvPr/>
        </p:nvSpPr>
        <p:spPr>
          <a:xfrm>
            <a:off x="7323310" y="3548564"/>
            <a:ext cx="3641378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latin typeface="Eastman Grotesque Bold"/>
                <a:ea typeface="Eastman Grotesque Bold"/>
                <a:cs typeface="Eastman Grotesque Bold"/>
                <a:sym typeface="Eastman Grotesque Bold"/>
              </a:rPr>
              <a:t>Sub-Header</a:t>
            </a:r>
          </a:p>
        </p:txBody>
      </p:sp>
      <p:sp>
        <p:nvSpPr>
          <p:cNvPr id="21" name="TextBox 27">
            <a:extLst>
              <a:ext uri="{FF2B5EF4-FFF2-40B4-BE49-F238E27FC236}">
                <a16:creationId xmlns:a16="http://schemas.microsoft.com/office/drawing/2014/main" id="{5F4C139C-9A0C-C2E3-3B07-271E95D5D3F4}"/>
              </a:ext>
            </a:extLst>
          </p:cNvPr>
          <p:cNvSpPr txBox="1"/>
          <p:nvPr/>
        </p:nvSpPr>
        <p:spPr>
          <a:xfrm>
            <a:off x="1757582" y="4644204"/>
            <a:ext cx="14772835" cy="4274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23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"Lorem ipsum dolor sit </a:t>
            </a:r>
            <a:r>
              <a:rPr lang="en-US" sz="32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amet</a:t>
            </a:r>
            <a:r>
              <a:rPr lang="en-US" sz="3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consectetur</a:t>
            </a:r>
            <a:r>
              <a:rPr lang="en-US" sz="3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adipiscing</a:t>
            </a:r>
            <a:r>
              <a:rPr lang="en-US" sz="3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elit</a:t>
            </a:r>
            <a:r>
              <a:rPr lang="en-US" sz="3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sed do </a:t>
            </a:r>
            <a:r>
              <a:rPr lang="en-US" sz="32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eiusmod</a:t>
            </a:r>
            <a:r>
              <a:rPr lang="en-US" sz="3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tempor</a:t>
            </a:r>
            <a:r>
              <a:rPr lang="en-US" sz="3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incididunt</a:t>
            </a:r>
            <a:r>
              <a:rPr lang="en-US" sz="3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ut</a:t>
            </a:r>
            <a:r>
              <a:rPr lang="en-US" sz="3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labore et dolore magna </a:t>
            </a:r>
            <a:r>
              <a:rPr lang="en-US" sz="32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aliqua</a:t>
            </a:r>
            <a:r>
              <a:rPr lang="en-US" sz="3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 Ut </a:t>
            </a:r>
            <a:r>
              <a:rPr lang="en-US" sz="32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enim</a:t>
            </a:r>
            <a:r>
              <a:rPr lang="en-US" sz="3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ad minim </a:t>
            </a:r>
            <a:r>
              <a:rPr lang="en-US" sz="32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veniam</a:t>
            </a:r>
            <a:r>
              <a:rPr lang="en-US" sz="3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quis</a:t>
            </a:r>
            <a:r>
              <a:rPr lang="en-US" sz="3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nostrud</a:t>
            </a:r>
            <a:r>
              <a:rPr lang="en-US" sz="3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exercitation </a:t>
            </a:r>
            <a:r>
              <a:rPr lang="en-US" sz="32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ullamco</a:t>
            </a:r>
            <a:r>
              <a:rPr lang="en-US" sz="3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laboris</a:t>
            </a:r>
            <a:r>
              <a:rPr lang="en-US" sz="3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nisi </a:t>
            </a:r>
            <a:r>
              <a:rPr lang="en-US" sz="32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ut</a:t>
            </a:r>
            <a:r>
              <a:rPr lang="en-US" sz="3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aliquip</a:t>
            </a:r>
            <a:r>
              <a:rPr lang="en-US" sz="3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ex </a:t>
            </a:r>
            <a:r>
              <a:rPr lang="en-US" sz="32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ea</a:t>
            </a:r>
            <a:r>
              <a:rPr lang="en-US" sz="3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commodo</a:t>
            </a:r>
            <a:r>
              <a:rPr lang="en-US" sz="3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consequat</a:t>
            </a:r>
            <a:r>
              <a:rPr lang="en-US" sz="3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 Duis </a:t>
            </a:r>
            <a:r>
              <a:rPr lang="en-US" sz="32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aute</a:t>
            </a:r>
            <a:r>
              <a:rPr lang="en-US" sz="3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irure</a:t>
            </a:r>
            <a:r>
              <a:rPr lang="en-US" sz="3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dolor in </a:t>
            </a:r>
            <a:r>
              <a:rPr lang="en-US" sz="32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reprehenderit</a:t>
            </a:r>
            <a:r>
              <a:rPr lang="en-US" sz="3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in </a:t>
            </a:r>
            <a:r>
              <a:rPr lang="en-US" sz="32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voluptate</a:t>
            </a:r>
            <a:r>
              <a:rPr lang="en-US" sz="3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velit</a:t>
            </a:r>
            <a:r>
              <a:rPr lang="en-US" sz="3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esse</a:t>
            </a:r>
            <a:r>
              <a:rPr lang="en-US" sz="3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cillum</a:t>
            </a:r>
            <a:r>
              <a:rPr lang="en-US" sz="3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dolore </a:t>
            </a:r>
            <a:r>
              <a:rPr lang="en-US" sz="32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eu</a:t>
            </a:r>
            <a:r>
              <a:rPr lang="en-US" sz="3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fugiat</a:t>
            </a:r>
            <a:r>
              <a:rPr lang="en-US" sz="3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nulla</a:t>
            </a:r>
            <a:r>
              <a:rPr lang="en-US" sz="3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pariatur</a:t>
            </a:r>
            <a:r>
              <a:rPr lang="en-US" sz="3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en-US" sz="32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Excepteur</a:t>
            </a:r>
            <a:r>
              <a:rPr lang="en-US" sz="3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sint</a:t>
            </a:r>
            <a:r>
              <a:rPr lang="en-US" sz="3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occaecat</a:t>
            </a:r>
            <a:r>
              <a:rPr lang="en-US" sz="3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cupidatat</a:t>
            </a:r>
            <a:r>
              <a:rPr lang="en-US" sz="3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non </a:t>
            </a:r>
            <a:r>
              <a:rPr lang="en-US" sz="32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proident</a:t>
            </a:r>
            <a:r>
              <a:rPr lang="en-US" sz="3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sunt in culpa qui </a:t>
            </a:r>
            <a:r>
              <a:rPr lang="en-US" sz="32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officia</a:t>
            </a:r>
            <a:r>
              <a:rPr lang="en-US" sz="3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deserunt</a:t>
            </a:r>
            <a:r>
              <a:rPr lang="en-US" sz="3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mollit</a:t>
            </a:r>
            <a:r>
              <a:rPr lang="en-US" sz="3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anim</a:t>
            </a:r>
            <a:r>
              <a:rPr lang="en-US" sz="3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id </a:t>
            </a:r>
            <a:r>
              <a:rPr lang="en-US" sz="32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est</a:t>
            </a:r>
            <a:r>
              <a:rPr lang="en-US" sz="3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laborum</a:t>
            </a:r>
            <a:r>
              <a:rPr lang="en-US" sz="32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."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40404-D2FD-D1C4-8862-C15B71E5E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A0347D5-49AE-90CD-8BDE-1441B7FB1A8E}"/>
              </a:ext>
            </a:extLst>
          </p:cNvPr>
          <p:cNvGrpSpPr/>
          <p:nvPr/>
        </p:nvGrpSpPr>
        <p:grpSpPr>
          <a:xfrm>
            <a:off x="-3858617" y="-7541258"/>
            <a:ext cx="20407813" cy="14666161"/>
            <a:chOff x="-3858617" y="-7541258"/>
            <a:chExt cx="20407813" cy="14666161"/>
          </a:xfrm>
        </p:grpSpPr>
        <p:sp>
          <p:nvSpPr>
            <p:cNvPr id="2" name="Freeform 2">
              <a:extLst>
                <a:ext uri="{FF2B5EF4-FFF2-40B4-BE49-F238E27FC236}">
                  <a16:creationId xmlns:a16="http://schemas.microsoft.com/office/drawing/2014/main" id="{773E476B-C51D-C1DC-2918-98E8A6284BD4}"/>
                </a:ext>
              </a:extLst>
            </p:cNvPr>
            <p:cNvSpPr/>
            <p:nvPr/>
          </p:nvSpPr>
          <p:spPr>
            <a:xfrm>
              <a:off x="-3858617" y="-4421292"/>
              <a:ext cx="13569183" cy="8842584"/>
            </a:xfrm>
            <a:custGeom>
              <a:avLst/>
              <a:gdLst/>
              <a:ahLst/>
              <a:cxnLst/>
              <a:rect l="l" t="t" r="r" b="b"/>
              <a:pathLst>
                <a:path w="13569183" h="8842584">
                  <a:moveTo>
                    <a:pt x="0" y="0"/>
                  </a:moveTo>
                  <a:lnTo>
                    <a:pt x="13569183" y="0"/>
                  </a:lnTo>
                  <a:lnTo>
                    <a:pt x="13569183" y="8842584"/>
                  </a:lnTo>
                  <a:lnTo>
                    <a:pt x="0" y="8842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24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D0978C5-5C05-1D49-A6D1-11E92CCFE5CE}"/>
                </a:ext>
              </a:extLst>
            </p:cNvPr>
            <p:cNvSpPr/>
            <p:nvPr/>
          </p:nvSpPr>
          <p:spPr>
            <a:xfrm rot="2825351">
              <a:off x="3328239" y="-6096054"/>
              <a:ext cx="14666161" cy="11775753"/>
            </a:xfrm>
            <a:custGeom>
              <a:avLst/>
              <a:gdLst/>
              <a:ahLst/>
              <a:cxnLst/>
              <a:rect l="l" t="t" r="r" b="b"/>
              <a:pathLst>
                <a:path w="14666161" h="11775753">
                  <a:moveTo>
                    <a:pt x="0" y="0"/>
                  </a:moveTo>
                  <a:lnTo>
                    <a:pt x="14666161" y="0"/>
                  </a:lnTo>
                  <a:lnTo>
                    <a:pt x="14666161" y="11775753"/>
                  </a:lnTo>
                  <a:lnTo>
                    <a:pt x="0" y="11775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30000"/>
              </a:blip>
              <a:stretch>
                <a:fillRect l="-18092" r="-1809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EEE4BCC-92A9-43C6-42B8-9A8D307824A6}"/>
                </a:ext>
              </a:extLst>
            </p:cNvPr>
            <p:cNvSpPr/>
            <p:nvPr/>
          </p:nvSpPr>
          <p:spPr>
            <a:xfrm>
              <a:off x="340178" y="191550"/>
              <a:ext cx="1641022" cy="1641022"/>
            </a:xfrm>
            <a:custGeom>
              <a:avLst/>
              <a:gdLst/>
              <a:ahLst/>
              <a:cxnLst/>
              <a:rect l="l" t="t" r="r" b="b"/>
              <a:pathLst>
                <a:path w="2585796" h="2585796">
                  <a:moveTo>
                    <a:pt x="0" y="0"/>
                  </a:moveTo>
                  <a:lnTo>
                    <a:pt x="2585797" y="0"/>
                  </a:lnTo>
                  <a:lnTo>
                    <a:pt x="2585797" y="2585796"/>
                  </a:lnTo>
                  <a:lnTo>
                    <a:pt x="0" y="2585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392BA32-CE02-32BA-6BD9-9FF4B1370BA0}"/>
              </a:ext>
            </a:extLst>
          </p:cNvPr>
          <p:cNvGrpSpPr/>
          <p:nvPr/>
        </p:nvGrpSpPr>
        <p:grpSpPr>
          <a:xfrm>
            <a:off x="13335000" y="8414282"/>
            <a:ext cx="5557594" cy="1723135"/>
            <a:chOff x="13100262" y="8373366"/>
            <a:chExt cx="5944732" cy="1769869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13D5960-D8A1-A8BD-2024-8C39977D5F99}"/>
                </a:ext>
              </a:extLst>
            </p:cNvPr>
            <p:cNvSpPr/>
            <p:nvPr/>
          </p:nvSpPr>
          <p:spPr>
            <a:xfrm>
              <a:off x="14040188" y="9115381"/>
              <a:ext cx="3972189" cy="806914"/>
            </a:xfrm>
            <a:custGeom>
              <a:avLst/>
              <a:gdLst/>
              <a:ahLst/>
              <a:cxnLst/>
              <a:rect l="l" t="t" r="r" b="b"/>
              <a:pathLst>
                <a:path w="3972189" h="806914">
                  <a:moveTo>
                    <a:pt x="0" y="0"/>
                  </a:moveTo>
                  <a:lnTo>
                    <a:pt x="3972189" y="0"/>
                  </a:lnTo>
                  <a:lnTo>
                    <a:pt x="3972189" y="806915"/>
                  </a:lnTo>
                  <a:lnTo>
                    <a:pt x="0" y="8069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84096" r="-1216" b="-30793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A8A0592-DFC9-A78A-F62B-36ECCE4F81AE}"/>
                </a:ext>
              </a:extLst>
            </p:cNvPr>
            <p:cNvSpPr/>
            <p:nvPr/>
          </p:nvSpPr>
          <p:spPr>
            <a:xfrm>
              <a:off x="13893397" y="8373366"/>
              <a:ext cx="4522247" cy="734811"/>
            </a:xfrm>
            <a:custGeom>
              <a:avLst/>
              <a:gdLst/>
              <a:ahLst/>
              <a:cxnLst/>
              <a:rect l="l" t="t" r="r" b="b"/>
              <a:pathLst>
                <a:path w="4522247" h="734811">
                  <a:moveTo>
                    <a:pt x="0" y="0"/>
                  </a:moveTo>
                  <a:lnTo>
                    <a:pt x="4522247" y="0"/>
                  </a:lnTo>
                  <a:lnTo>
                    <a:pt x="4522247" y="734811"/>
                  </a:lnTo>
                  <a:lnTo>
                    <a:pt x="0" y="7348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81000"/>
              </a:blip>
              <a:stretch>
                <a:fillRect l="-3741" t="-263520" b="-52322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29A41A03-D1F2-C38B-1704-41B2587B63FF}"/>
                </a:ext>
              </a:extLst>
            </p:cNvPr>
            <p:cNvSpPr txBox="1"/>
            <p:nvPr/>
          </p:nvSpPr>
          <p:spPr>
            <a:xfrm>
              <a:off x="13100262" y="9941332"/>
              <a:ext cx="5944732" cy="201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2"/>
                </a:lnSpc>
              </a:pPr>
              <a:r>
                <a:rPr lang="en-US" sz="139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PRA Midyear Convention | October 16 - 18, 2025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6679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2"/>
          <p:cNvGrpSpPr/>
          <p:nvPr/>
        </p:nvGrpSpPr>
        <p:grpSpPr>
          <a:xfrm>
            <a:off x="1028700" y="3088330"/>
            <a:ext cx="6358655" cy="6358655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0992814" y="3361022"/>
            <a:ext cx="3641378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Eastman Grotesque Bold"/>
                <a:ea typeface="Eastman Grotesque Bold"/>
                <a:cs typeface="Eastman Grotesque Bold"/>
                <a:sym typeface="Eastman Grotesque Bold"/>
              </a:rPr>
              <a:t>Sub-Header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323311" y="2247907"/>
            <a:ext cx="10643021" cy="1146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 b="1">
                <a:solidFill>
                  <a:srgbClr val="000000"/>
                </a:solidFill>
                <a:latin typeface="Eastman Grotesque Bold"/>
                <a:ea typeface="Eastman Grotesque Bold"/>
                <a:cs typeface="Eastman Grotesque Bold"/>
                <a:sym typeface="Eastman Grotesque Bold"/>
              </a:rPr>
              <a:t>Photo Template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068738" y="4152900"/>
            <a:ext cx="8685862" cy="42875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23"/>
              </a:lnSpc>
              <a:spcBef>
                <a:spcPct val="0"/>
              </a:spcBef>
            </a:pPr>
            <a:r>
              <a:rPr lang="en-US" sz="344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"Lorem ipsum dolor sit </a:t>
            </a:r>
            <a:r>
              <a:rPr lang="en-US" sz="3445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amet</a:t>
            </a:r>
            <a:r>
              <a:rPr lang="en-US" sz="344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3445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consectetur</a:t>
            </a:r>
            <a:r>
              <a:rPr lang="en-US" sz="344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445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adipiscing</a:t>
            </a:r>
            <a:r>
              <a:rPr lang="en-US" sz="344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445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elit</a:t>
            </a:r>
            <a:r>
              <a:rPr lang="en-US" sz="344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sed do </a:t>
            </a:r>
            <a:r>
              <a:rPr lang="en-US" sz="3445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eiusmod</a:t>
            </a:r>
            <a:r>
              <a:rPr lang="en-US" sz="344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445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tempor</a:t>
            </a:r>
            <a:r>
              <a:rPr lang="en-US" sz="344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445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incididunt</a:t>
            </a:r>
            <a:r>
              <a:rPr lang="en-US" sz="344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445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ut</a:t>
            </a:r>
            <a:r>
              <a:rPr lang="en-US" sz="344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labore et dolore magna </a:t>
            </a:r>
            <a:r>
              <a:rPr lang="en-US" sz="3445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aliqua</a:t>
            </a:r>
            <a:r>
              <a:rPr lang="en-US" sz="344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 Ut </a:t>
            </a:r>
            <a:r>
              <a:rPr lang="en-US" sz="3445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enim</a:t>
            </a:r>
            <a:r>
              <a:rPr lang="en-US" sz="344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ad minim </a:t>
            </a:r>
            <a:r>
              <a:rPr lang="en-US" sz="3445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veniam</a:t>
            </a:r>
            <a:r>
              <a:rPr lang="en-US" sz="344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3445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quis</a:t>
            </a:r>
            <a:r>
              <a:rPr lang="en-US" sz="344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445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nostrud</a:t>
            </a:r>
            <a:r>
              <a:rPr lang="en-US" sz="344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exercitation </a:t>
            </a:r>
            <a:r>
              <a:rPr lang="en-US" sz="3445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ullamco</a:t>
            </a:r>
            <a:r>
              <a:rPr lang="en-US" sz="344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445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laboris</a:t>
            </a:r>
            <a:r>
              <a:rPr lang="en-US" sz="344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nisi </a:t>
            </a:r>
            <a:r>
              <a:rPr lang="en-US" sz="3445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ut</a:t>
            </a:r>
            <a:r>
              <a:rPr lang="en-US" sz="344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445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aliquip</a:t>
            </a:r>
            <a:r>
              <a:rPr lang="en-US" sz="344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ex </a:t>
            </a:r>
            <a:r>
              <a:rPr lang="en-US" sz="3445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ea</a:t>
            </a:r>
            <a:r>
              <a:rPr lang="en-US" sz="344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445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commodo</a:t>
            </a:r>
            <a:r>
              <a:rPr lang="en-US" sz="344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445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consequat</a:t>
            </a:r>
            <a:r>
              <a:rPr lang="en-US" sz="3445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3069669-5B76-4B36-3C4E-324760245BF4}"/>
              </a:ext>
            </a:extLst>
          </p:cNvPr>
          <p:cNvGrpSpPr/>
          <p:nvPr/>
        </p:nvGrpSpPr>
        <p:grpSpPr>
          <a:xfrm>
            <a:off x="-3858617" y="-7970795"/>
            <a:ext cx="20407813" cy="14666161"/>
            <a:chOff x="-3858617" y="-7970795"/>
            <a:chExt cx="20407813" cy="14666161"/>
          </a:xfrm>
        </p:grpSpPr>
        <p:sp>
          <p:nvSpPr>
            <p:cNvPr id="31" name="Freeform 3">
              <a:extLst>
                <a:ext uri="{FF2B5EF4-FFF2-40B4-BE49-F238E27FC236}">
                  <a16:creationId xmlns:a16="http://schemas.microsoft.com/office/drawing/2014/main" id="{C98AFC3E-44A9-7F2A-396B-A16EC3DDE2EA}"/>
                </a:ext>
              </a:extLst>
            </p:cNvPr>
            <p:cNvSpPr/>
            <p:nvPr/>
          </p:nvSpPr>
          <p:spPr>
            <a:xfrm rot="2825351">
              <a:off x="3328239" y="-6525591"/>
              <a:ext cx="14666161" cy="11775753"/>
            </a:xfrm>
            <a:custGeom>
              <a:avLst/>
              <a:gdLst/>
              <a:ahLst/>
              <a:cxnLst/>
              <a:rect l="l" t="t" r="r" b="b"/>
              <a:pathLst>
                <a:path w="14666161" h="11775753">
                  <a:moveTo>
                    <a:pt x="0" y="0"/>
                  </a:moveTo>
                  <a:lnTo>
                    <a:pt x="14666161" y="0"/>
                  </a:lnTo>
                  <a:lnTo>
                    <a:pt x="14666161" y="11775753"/>
                  </a:lnTo>
                  <a:lnTo>
                    <a:pt x="0" y="117757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0000"/>
              </a:blip>
              <a:stretch>
                <a:fillRect l="-18092" r="-18092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">
              <a:extLst>
                <a:ext uri="{FF2B5EF4-FFF2-40B4-BE49-F238E27FC236}">
                  <a16:creationId xmlns:a16="http://schemas.microsoft.com/office/drawing/2014/main" id="{7927E6FD-83ED-AC60-A7BE-AA1FC2D89615}"/>
                </a:ext>
              </a:extLst>
            </p:cNvPr>
            <p:cNvSpPr/>
            <p:nvPr/>
          </p:nvSpPr>
          <p:spPr>
            <a:xfrm>
              <a:off x="-3858617" y="-4421292"/>
              <a:ext cx="13569183" cy="8842584"/>
            </a:xfrm>
            <a:custGeom>
              <a:avLst/>
              <a:gdLst/>
              <a:ahLst/>
              <a:cxnLst/>
              <a:rect l="l" t="t" r="r" b="b"/>
              <a:pathLst>
                <a:path w="13569183" h="8842584">
                  <a:moveTo>
                    <a:pt x="0" y="0"/>
                  </a:moveTo>
                  <a:lnTo>
                    <a:pt x="13569183" y="0"/>
                  </a:lnTo>
                  <a:lnTo>
                    <a:pt x="13569183" y="8842584"/>
                  </a:lnTo>
                  <a:lnTo>
                    <a:pt x="0" y="8842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24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D33892F-7AFD-12E5-CBAB-0BF3BA3CDA6F}"/>
              </a:ext>
            </a:extLst>
          </p:cNvPr>
          <p:cNvGrpSpPr/>
          <p:nvPr/>
        </p:nvGrpSpPr>
        <p:grpSpPr>
          <a:xfrm>
            <a:off x="13335000" y="8414282"/>
            <a:ext cx="5557594" cy="1723135"/>
            <a:chOff x="13100262" y="8373366"/>
            <a:chExt cx="5944732" cy="1769869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C2FAB53C-71AD-C737-E5F1-A7766DCE9DA4}"/>
                </a:ext>
              </a:extLst>
            </p:cNvPr>
            <p:cNvSpPr/>
            <p:nvPr/>
          </p:nvSpPr>
          <p:spPr>
            <a:xfrm>
              <a:off x="14040188" y="9115381"/>
              <a:ext cx="3972189" cy="806914"/>
            </a:xfrm>
            <a:custGeom>
              <a:avLst/>
              <a:gdLst/>
              <a:ahLst/>
              <a:cxnLst/>
              <a:rect l="l" t="t" r="r" b="b"/>
              <a:pathLst>
                <a:path w="3972189" h="806914">
                  <a:moveTo>
                    <a:pt x="0" y="0"/>
                  </a:moveTo>
                  <a:lnTo>
                    <a:pt x="3972189" y="0"/>
                  </a:lnTo>
                  <a:lnTo>
                    <a:pt x="3972189" y="806915"/>
                  </a:lnTo>
                  <a:lnTo>
                    <a:pt x="0" y="8069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84096" r="-1216" b="-307930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71E717EF-5B44-1987-4234-50F9A342ECD5}"/>
                </a:ext>
              </a:extLst>
            </p:cNvPr>
            <p:cNvSpPr/>
            <p:nvPr/>
          </p:nvSpPr>
          <p:spPr>
            <a:xfrm>
              <a:off x="13893397" y="8373366"/>
              <a:ext cx="4522247" cy="734811"/>
            </a:xfrm>
            <a:custGeom>
              <a:avLst/>
              <a:gdLst/>
              <a:ahLst/>
              <a:cxnLst/>
              <a:rect l="l" t="t" r="r" b="b"/>
              <a:pathLst>
                <a:path w="4522247" h="734811">
                  <a:moveTo>
                    <a:pt x="0" y="0"/>
                  </a:moveTo>
                  <a:lnTo>
                    <a:pt x="4522247" y="0"/>
                  </a:lnTo>
                  <a:lnTo>
                    <a:pt x="4522247" y="734811"/>
                  </a:lnTo>
                  <a:lnTo>
                    <a:pt x="0" y="7348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81000"/>
              </a:blip>
              <a:stretch>
                <a:fillRect l="-3741" t="-263520" b="-52322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TextBox 7">
              <a:extLst>
                <a:ext uri="{FF2B5EF4-FFF2-40B4-BE49-F238E27FC236}">
                  <a16:creationId xmlns:a16="http://schemas.microsoft.com/office/drawing/2014/main" id="{335D0029-48B2-C916-F965-D58D97647905}"/>
                </a:ext>
              </a:extLst>
            </p:cNvPr>
            <p:cNvSpPr txBox="1"/>
            <p:nvPr/>
          </p:nvSpPr>
          <p:spPr>
            <a:xfrm>
              <a:off x="13100262" y="9941332"/>
              <a:ext cx="5944732" cy="2019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2"/>
                </a:lnSpc>
              </a:pPr>
              <a:r>
                <a:rPr lang="en-US" sz="1391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PRA Midyear Convention | October 16 - 18, 2025</a:t>
              </a:r>
            </a:p>
          </p:txBody>
        </p:sp>
      </p:grpSp>
      <p:sp>
        <p:nvSpPr>
          <p:cNvPr id="2" name="Freeform 4">
            <a:extLst>
              <a:ext uri="{FF2B5EF4-FFF2-40B4-BE49-F238E27FC236}">
                <a16:creationId xmlns:a16="http://schemas.microsoft.com/office/drawing/2014/main" id="{8F427D9C-C173-6CF7-AB8E-290624F6A4F5}"/>
              </a:ext>
            </a:extLst>
          </p:cNvPr>
          <p:cNvSpPr/>
          <p:nvPr/>
        </p:nvSpPr>
        <p:spPr>
          <a:xfrm>
            <a:off x="340178" y="191550"/>
            <a:ext cx="1641022" cy="1641022"/>
          </a:xfrm>
          <a:custGeom>
            <a:avLst/>
            <a:gdLst/>
            <a:ahLst/>
            <a:cxnLst/>
            <a:rect l="l" t="t" r="r" b="b"/>
            <a:pathLst>
              <a:path w="2585796" h="2585796">
                <a:moveTo>
                  <a:pt x="0" y="0"/>
                </a:moveTo>
                <a:lnTo>
                  <a:pt x="2585797" y="0"/>
                </a:lnTo>
                <a:lnTo>
                  <a:pt x="2585797" y="2585796"/>
                </a:lnTo>
                <a:lnTo>
                  <a:pt x="0" y="25857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195</Words>
  <Application>Microsoft Macintosh PowerPoint</Application>
  <PresentationFormat>Custom</PresentationFormat>
  <Paragraphs>18</Paragraphs>
  <Slides>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Glacial Indifference Bold</vt:lpstr>
      <vt:lpstr>Poppins</vt:lpstr>
      <vt:lpstr>Intro Rust</vt:lpstr>
      <vt:lpstr>Glacial Indifference</vt:lpstr>
      <vt:lpstr>Arial</vt:lpstr>
      <vt:lpstr>Eastman Grotesque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 Midyear Convention</dc:title>
  <cp:lastModifiedBy>Mike Muin</cp:lastModifiedBy>
  <cp:revision>7</cp:revision>
  <dcterms:created xsi:type="dcterms:W3CDTF">2006-08-16T00:00:00Z</dcterms:created>
  <dcterms:modified xsi:type="dcterms:W3CDTF">2025-10-16T16:53:42Z</dcterms:modified>
  <dc:identifier>DAGxPrV68tE</dc:identifier>
</cp:coreProperties>
</file>